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1"/>
  </p:notesMasterIdLst>
  <p:sldIdLst>
    <p:sldId id="295" r:id="rId2"/>
    <p:sldId id="268" r:id="rId3"/>
    <p:sldId id="256" r:id="rId4"/>
    <p:sldId id="257" r:id="rId5"/>
    <p:sldId id="297" r:id="rId6"/>
    <p:sldId id="298" r:id="rId7"/>
    <p:sldId id="299" r:id="rId8"/>
    <p:sldId id="267" r:id="rId9"/>
    <p:sldId id="284" r:id="rId10"/>
    <p:sldId id="300" r:id="rId11"/>
    <p:sldId id="301" r:id="rId12"/>
    <p:sldId id="302" r:id="rId13"/>
    <p:sldId id="303" r:id="rId14"/>
    <p:sldId id="304" r:id="rId15"/>
    <p:sldId id="305" r:id="rId16"/>
    <p:sldId id="285" r:id="rId17"/>
    <p:sldId id="286" r:id="rId18"/>
    <p:sldId id="287" r:id="rId19"/>
    <p:sldId id="296" r:id="rId20"/>
  </p:sldIdLst>
  <p:sldSz cx="9144000" cy="6858000" type="screen4x3"/>
  <p:notesSz cx="6858000" cy="9144000"/>
  <p:embeddedFontLst>
    <p:embeddedFont>
      <p:font typeface="Fanan"/>
      <p:regular r:id="rId22"/>
    </p:embeddedFont>
    <p:embeddedFont>
      <p:font typeface="(AH) Manal Black" panose="020B0604020202020204" charset="-78"/>
      <p:regular r:id="rId23"/>
    </p:embeddedFont>
    <p:embeddedFont>
      <p:font typeface="(AH) Manal Medium" panose="020B0604020202020204" charset="-7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(AH) Manal Bold" panose="020B0604020202020204" charset="-78"/>
      <p:regular r:id="rId29"/>
    </p:embeddedFont>
    <p:embeddedFont>
      <p:font typeface="(AH) Manal High" panose="020B0604020202020204" charset="-78"/>
      <p:regular r:id="rId3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43" autoAdjust="0"/>
    <p:restoredTop sz="96944" autoAdjust="0"/>
  </p:normalViewPr>
  <p:slideViewPr>
    <p:cSldViewPr>
      <p:cViewPr varScale="1">
        <p:scale>
          <a:sx n="87" d="100"/>
          <a:sy n="87" d="100"/>
        </p:scale>
        <p:origin x="17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597487B-1B63-4548-8634-F79C3E1F07C7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07D7072-282D-4324-8EDD-AA1FE2410040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405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58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08/12/1442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‹N°›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wmv"/><Relationship Id="rId7" Type="http://schemas.openxmlformats.org/officeDocument/2006/relationships/image" Target="../media/image3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s://drive.google.com/file/d/1wUfWTCD2ndkclkSdxPa7j8d2m3cAm97L/view?usp=sharing" TargetMode="Externa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JYDR8jI007Sf_Fq28mJuu9j4rA7HzKOc/view?usp=sharin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G3NiOwDbYcXZxpJe7MUTKzrNx-50Fk9D/view?usp=sharin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-nocookie.com/embed/PyjHqn8mQhI?autoplay=1&amp;iv_load_policy=3&amp;loop=1&amp;modestbranding=1&amp;playlist=PyjHqn8mQhI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_TsvqQjeFkeLj4doGAjIMRot6rDEcnGz/view?usp=sharin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hyperlink" Target="https://drive.google.com/file/d/14P1AYh__yVsN4FE6C06EETGfJiwIaJDX/view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1aboatheer55?s=21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drive.google.com/file/d/1KP8nHaMv1CVWppEYfW1tzQWVHdwP3_AV/view?usp=sharing" TargetMode="External"/><Relationship Id="rId10" Type="http://schemas.openxmlformats.org/officeDocument/2006/relationships/hyperlink" Target="https://ien.edu.sa/#/lesson/14042" TargetMode="External"/><Relationship Id="rId4" Type="http://schemas.openxmlformats.org/officeDocument/2006/relationships/hyperlink" Target="https://drive.google.com/file/d/1tLwoliH25vLznMNU-qzlCoV3Gu5EyaBb/view?usp=sharing" TargetMode="Externa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hyperlink" Target="../&#1575;&#1604;&#1601;&#1578;&#1581;&#1577;.PNG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../&#1575;&#1604;&#1603;&#1587;&#1585;&#1577;.PNG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hyperlink" Target="../&#1575;&#1604;&#1590;&#1605;&#1577;.PNG" TargetMode="Externa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a952P3hjxEEyuTJdYNFod6bx90L6Z9KA/view?usp=shari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t="3863" b="13933"/>
          <a:stretch/>
        </p:blipFill>
        <p:spPr>
          <a:xfrm>
            <a:off x="1" y="1"/>
            <a:ext cx="9194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8962" y="4075569"/>
            <a:ext cx="973776" cy="182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726776" y="831267"/>
            <a:ext cx="4398749" cy="37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461833"/>
            <a:ext cx="2606376" cy="19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6375" y="-524200"/>
            <a:ext cx="2606376" cy="19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3901" y="484867"/>
            <a:ext cx="1039099" cy="13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601611">
            <a:off x="8247035" y="3923104"/>
            <a:ext cx="357639" cy="4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60789" y="5577568"/>
            <a:ext cx="4398773" cy="128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2750" y="-524200"/>
            <a:ext cx="2606376" cy="19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r="46552"/>
          <a:stretch/>
        </p:blipFill>
        <p:spPr>
          <a:xfrm>
            <a:off x="7767176" y="-605000"/>
            <a:ext cx="1393049" cy="193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10">
            <a:alphaModFix/>
          </a:blip>
          <a:srcRect l="27948" r="28740"/>
          <a:stretch/>
        </p:blipFill>
        <p:spPr>
          <a:xfrm>
            <a:off x="127000" y="2004766"/>
            <a:ext cx="1206500" cy="37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1">
            <a:alphaModFix/>
          </a:blip>
          <a:srcRect l="39539" t="71579" r="8558"/>
          <a:stretch/>
        </p:blipFill>
        <p:spPr>
          <a:xfrm>
            <a:off x="8089350" y="2828667"/>
            <a:ext cx="973800" cy="9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1">
            <a:alphaModFix/>
          </a:blip>
          <a:srcRect t="15639" r="28171" b="44815"/>
          <a:stretch/>
        </p:blipFill>
        <p:spPr>
          <a:xfrm>
            <a:off x="7256900" y="2004758"/>
            <a:ext cx="973800" cy="100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2">
            <a:alphaModFix/>
          </a:blip>
          <a:srcRect l="11681" t="31907" r="11211"/>
          <a:stretch/>
        </p:blipFill>
        <p:spPr>
          <a:xfrm>
            <a:off x="-95950" y="4484233"/>
            <a:ext cx="3482600" cy="3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3">
            <a:alphaModFix/>
          </a:blip>
          <a:srcRect l="49052"/>
          <a:stretch/>
        </p:blipFill>
        <p:spPr>
          <a:xfrm>
            <a:off x="1660450" y="3270801"/>
            <a:ext cx="1100349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589527" y="3920733"/>
            <a:ext cx="1585443" cy="28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45855" y="3005889"/>
            <a:ext cx="1543495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6">
            <a:alphaModFix/>
          </a:blip>
          <a:srcRect l="30195" t="10648" r="30084" b="13236"/>
          <a:stretch/>
        </p:blipFill>
        <p:spPr>
          <a:xfrm>
            <a:off x="1588732" y="982600"/>
            <a:ext cx="882819" cy="16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55475" y="3824400"/>
            <a:ext cx="1310300" cy="17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5829" y="4260601"/>
            <a:ext cx="543703" cy="59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40075" y="1275602"/>
            <a:ext cx="665126" cy="88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19502" y="4754630"/>
            <a:ext cx="1206500" cy="135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/>
          <p:cNvSpPr txBox="1"/>
          <p:nvPr/>
        </p:nvSpPr>
        <p:spPr>
          <a:xfrm>
            <a:off x="5364088" y="1052736"/>
            <a:ext cx="165618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اليوم</a:t>
            </a:r>
            <a:r>
              <a:rPr lang="ar-SA" sz="1400" dirty="0" smtClean="0">
                <a:latin typeface="(AH) Manal Bold" pitchFamily="2" charset="-78"/>
                <a:cs typeface="(AH) Manal Bold" pitchFamily="2" charset="-78"/>
              </a:rPr>
              <a:t>   :الأحد</a:t>
            </a:r>
          </a:p>
          <a:p>
            <a:r>
              <a:rPr lang="ar-SA" sz="14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التاريخ</a:t>
            </a:r>
            <a:r>
              <a:rPr lang="ar-SA" sz="1400" dirty="0" smtClean="0">
                <a:latin typeface="(AH) Manal Bold" pitchFamily="2" charset="-78"/>
                <a:cs typeface="(AH) Manal Bold" pitchFamily="2" charset="-78"/>
              </a:rPr>
              <a:t> :1442/4/7</a:t>
            </a:r>
          </a:p>
          <a:p>
            <a:r>
              <a:rPr lang="ar-SA" sz="14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المادة    </a:t>
            </a:r>
            <a:r>
              <a:rPr lang="ar-SA" sz="1400" dirty="0" smtClean="0">
                <a:latin typeface="(AH) Manal Bold" pitchFamily="2" charset="-78"/>
                <a:cs typeface="(AH) Manal Bold" pitchFamily="2" charset="-78"/>
              </a:rPr>
              <a:t>: لغتي</a:t>
            </a:r>
          </a:p>
          <a:p>
            <a:r>
              <a:rPr lang="ar-SA" sz="14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الصف</a:t>
            </a:r>
            <a:r>
              <a:rPr lang="ar-SA" sz="1400" dirty="0" smtClean="0">
                <a:latin typeface="(AH) Manal Bold" pitchFamily="2" charset="-78"/>
                <a:cs typeface="(AH) Manal Bold" pitchFamily="2" charset="-78"/>
              </a:rPr>
              <a:t>  : أولى /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3563888" y="1115452"/>
            <a:ext cx="20882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بسم الله الرحمن الرحيم</a:t>
            </a:r>
            <a:endParaRPr lang="ar-SA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707904" y="1412776"/>
            <a:ext cx="20882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(AH) Manal Bold" pitchFamily="2" charset="-78"/>
                <a:cs typeface="(AH) Manal Bold" pitchFamily="2" charset="-78"/>
              </a:rPr>
              <a:t>عنوان الدرس</a:t>
            </a:r>
          </a:p>
          <a:p>
            <a:pPr algn="ctr"/>
            <a:r>
              <a:rPr lang="ar-S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(AH) Manal Bold" pitchFamily="2" charset="-78"/>
                <a:cs typeface="(AH) Manal Bold" pitchFamily="2" charset="-78"/>
              </a:rPr>
              <a:t>حرف الزاي (و)</a:t>
            </a:r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148064" y="2132856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سنتعلم :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771800" y="2492896"/>
            <a:ext cx="39604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- نطق الحرف بصوته القصير والطويل والسكون.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2771800" y="2843644"/>
            <a:ext cx="39604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- نتعرف على شكل الحرف في الكلمة.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2771800" y="3203684"/>
            <a:ext cx="39604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- نتدرب على نطق كلمات تحتوي على الحرف.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2771800" y="3563724"/>
            <a:ext cx="39604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- نتدرب على قراءة النص القرائي للدرس.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78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96915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331640" y="332656"/>
            <a:ext cx="648072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مواضع حرف </a:t>
            </a:r>
            <a:r>
              <a:rPr lang="ar-S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الواو </a:t>
            </a:r>
            <a:r>
              <a:rPr lang="ar-S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في الكلمة</a:t>
            </a:r>
            <a:endParaRPr lang="ar-SA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4" name="رابط كسهم مستقيم 3"/>
          <p:cNvCxnSpPr>
            <a:stCxn id="5" idx="1"/>
          </p:cNvCxnSpPr>
          <p:nvPr/>
        </p:nvCxnSpPr>
        <p:spPr>
          <a:xfrm flipH="1" flipV="1">
            <a:off x="5004048" y="1970492"/>
            <a:ext cx="19440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6876256" y="1808469"/>
            <a:ext cx="2051720" cy="4062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sz="2400" dirty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في أول الكلمة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 flipH="1" flipV="1">
            <a:off x="5004048" y="2298417"/>
            <a:ext cx="1917086" cy="3921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>
            <a:off x="6751483" y="2585229"/>
            <a:ext cx="2160240" cy="4062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lnSpc>
                <a:spcPct val="80000"/>
              </a:lnSpc>
              <a:defRPr sz="240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defRPr>
            </a:lvl1pPr>
          </a:lstStyle>
          <a:p>
            <a:r>
              <a:rPr lang="ar-SA" dirty="0"/>
              <a:t>في وسط الكلمة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5580112" y="4125273"/>
            <a:ext cx="1296144" cy="1976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6921134" y="3626675"/>
            <a:ext cx="2051720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sz="24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يأتي متصلا في كل المواضع </a:t>
            </a:r>
            <a:r>
              <a:rPr lang="ar-SA" sz="2400" dirty="0" smtClean="0">
                <a:latin typeface="(AH) Manal Bold" pitchFamily="2" charset="-78"/>
                <a:cs typeface="(AH) Manal Bold" pitchFamily="2" charset="-78"/>
              </a:rPr>
              <a:t>إلا في أول الكلمة فلا يأتي </a:t>
            </a:r>
            <a:r>
              <a:rPr lang="ar-SA" sz="2400" dirty="0" err="1" smtClean="0">
                <a:latin typeface="(AH) Manal Bold" pitchFamily="2" charset="-78"/>
                <a:cs typeface="(AH) Manal Bold" pitchFamily="2" charset="-78"/>
              </a:rPr>
              <a:t>بهذ</a:t>
            </a:r>
            <a:r>
              <a:rPr lang="ar-SA" sz="2400" dirty="0" smtClean="0">
                <a:latin typeface="(AH) Manal Bold" pitchFamily="2" charset="-78"/>
                <a:cs typeface="(AH) Manal Bold" pitchFamily="2" charset="-78"/>
              </a:rPr>
              <a:t> الشكل</a:t>
            </a:r>
            <a:endParaRPr lang="ar-SA" sz="2400" dirty="0"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0" name="رابط كسهم مستقيم 9"/>
          <p:cNvCxnSpPr/>
          <p:nvPr/>
        </p:nvCxnSpPr>
        <p:spPr>
          <a:xfrm>
            <a:off x="2267744" y="1538443"/>
            <a:ext cx="1440160" cy="46241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323528" y="1268760"/>
            <a:ext cx="2051720" cy="7017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lnSpc>
                <a:spcPct val="80000"/>
              </a:lnSpc>
              <a:defRPr sz="240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defRPr>
            </a:lvl1pPr>
          </a:lstStyle>
          <a:p>
            <a:r>
              <a:rPr lang="ar-SA" dirty="0"/>
              <a:t>في آخر الكلمة</a:t>
            </a:r>
          </a:p>
          <a:p>
            <a:r>
              <a:rPr lang="ar-SA" dirty="0" smtClean="0">
                <a:solidFill>
                  <a:schemeClr val="tx1"/>
                </a:solidFill>
              </a:rPr>
              <a:t>منفصل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/>
          <p:cNvSpPr txBox="1"/>
          <p:nvPr/>
        </p:nvSpPr>
        <p:spPr>
          <a:xfrm>
            <a:off x="251520" y="260648"/>
            <a:ext cx="864096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latin typeface="(AH) Manal High" pitchFamily="2" charset="-78"/>
                <a:cs typeface="(AH) Manal High" pitchFamily="2" charset="-78"/>
              </a:rPr>
              <a:t>مقطعان لكيفية كتابة </a:t>
            </a:r>
          </a:p>
          <a:p>
            <a:pPr algn="ctr"/>
            <a:r>
              <a:rPr lang="ar-SA" sz="6000" dirty="0" smtClean="0">
                <a:latin typeface="(AH) Manal High" pitchFamily="2" charset="-78"/>
                <a:cs typeface="(AH) Manal High" pitchFamily="2" charset="-78"/>
              </a:rPr>
              <a:t>حرف </a:t>
            </a:r>
            <a:r>
              <a:rPr lang="ar-SA" sz="6000" dirty="0" smtClean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rPr>
              <a:t>الواو</a:t>
            </a:r>
            <a:endParaRPr lang="ar-SA" sz="6000" dirty="0">
              <a:solidFill>
                <a:srgbClr val="FF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012160" y="2391271"/>
            <a:ext cx="19442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  <a:latin typeface="(AH) Manal High" pitchFamily="2" charset="-78"/>
                <a:cs typeface="(AH) Manal High" pitchFamily="2" charset="-78"/>
              </a:rPr>
              <a:t>أول الكلمة</a:t>
            </a:r>
            <a:endParaRPr lang="ar-SA" sz="2400" dirty="0">
              <a:solidFill>
                <a:srgbClr val="C0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471990" y="2780928"/>
            <a:ext cx="29884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  <a:latin typeface="(AH) Manal High" pitchFamily="2" charset="-78"/>
                <a:cs typeface="(AH) Manal High" pitchFamily="2" charset="-78"/>
              </a:rPr>
              <a:t>وسط الكلمة منفصل</a:t>
            </a:r>
            <a:endParaRPr lang="ar-SA" sz="2400" dirty="0">
              <a:solidFill>
                <a:srgbClr val="C0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859400" y="3140968"/>
            <a:ext cx="23444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  <a:latin typeface="(AH) Manal High" pitchFamily="2" charset="-78"/>
                <a:cs typeface="(AH) Manal High" pitchFamily="2" charset="-78"/>
              </a:rPr>
              <a:t>آخر الكلمة متصل</a:t>
            </a:r>
            <a:endParaRPr lang="ar-SA" sz="2400" dirty="0">
              <a:solidFill>
                <a:srgbClr val="C0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796136" y="3140968"/>
            <a:ext cx="23444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  <a:latin typeface="(AH) Manal High" pitchFamily="2" charset="-78"/>
                <a:cs typeface="(AH) Manal High" pitchFamily="2" charset="-78"/>
              </a:rPr>
              <a:t>آخر الكلمة منفصل</a:t>
            </a:r>
            <a:endParaRPr lang="ar-SA" sz="2400" dirty="0">
              <a:solidFill>
                <a:srgbClr val="C0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03438" y="2679303"/>
            <a:ext cx="29884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  <a:latin typeface="(AH) Manal High" pitchFamily="2" charset="-78"/>
                <a:cs typeface="(AH) Manal High" pitchFamily="2" charset="-78"/>
              </a:rPr>
              <a:t>وسط الكلمة متصل</a:t>
            </a:r>
            <a:endParaRPr lang="ar-SA" sz="2400" dirty="0">
              <a:solidFill>
                <a:srgbClr val="C0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3959932" y="5517232"/>
            <a:ext cx="1404156" cy="1080120"/>
            <a:chOff x="3959932" y="5517232"/>
            <a:chExt cx="1404156" cy="1080120"/>
          </a:xfrm>
        </p:grpSpPr>
        <p:sp>
          <p:nvSpPr>
            <p:cNvPr id="17" name="مستطيل مستدير الزوايا 16">
              <a:hlinkClick r:id="rId6"/>
            </p:cNvPr>
            <p:cNvSpPr/>
            <p:nvPr/>
          </p:nvSpPr>
          <p:spPr>
            <a:xfrm>
              <a:off x="3959932" y="5517232"/>
              <a:ext cx="1224136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(AH) Manal Bold" pitchFamily="2" charset="-78"/>
                  <a:cs typeface="(AH) Manal Bold" pitchFamily="2" charset="-78"/>
                </a:rPr>
                <a:t>عرض</a:t>
              </a:r>
            </a:p>
            <a:p>
              <a:pPr algn="ctr"/>
              <a:r>
                <a:rPr lang="ar-SA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(AH) Manal Bold" pitchFamily="2" charset="-78"/>
                  <a:cs typeface="(AH) Manal Bold" pitchFamily="2" charset="-78"/>
                </a:rPr>
                <a:t>كتابة الحرف من الكتاب</a:t>
              </a:r>
              <a:endPara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endParaRPr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4902423" y="5589240"/>
              <a:ext cx="461665" cy="972000"/>
            </a:xfrm>
            <a:prstGeom prst="rect">
              <a:avLst/>
            </a:prstGeom>
            <a:noFill/>
          </p:spPr>
          <p:txBody>
            <a:bodyPr vert="vert270" wrap="square" rtlCol="1">
              <a:spAutoFit/>
            </a:bodyPr>
            <a:lstStyle/>
            <a:p>
              <a:r>
                <a:rPr lang="ar-SA" dirty="0" smtClean="0">
                  <a:solidFill>
                    <a:srgbClr val="FF0000"/>
                  </a:solidFill>
                  <a:latin typeface="(AH) Manal High" pitchFamily="2" charset="-78"/>
                  <a:cs typeface="(AH) Manal High" pitchFamily="2" charset="-78"/>
                </a:rPr>
                <a:t>اضغط هنا</a:t>
              </a:r>
              <a:endParaRPr lang="ar-SA" dirty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endParaRPr>
            </a:p>
          </p:txBody>
        </p:sp>
      </p:grpSp>
      <p:pic>
        <p:nvPicPr>
          <p:cNvPr id="2" name="bandicam 2020-11-25 09-51-35-32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8971" y="3590633"/>
            <a:ext cx="3115477" cy="2862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andicam 2020-11-25 09-51-52-22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088" y="3609336"/>
            <a:ext cx="3088800" cy="284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060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31640" y="188640"/>
            <a:ext cx="66247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latin typeface="(AH) Manal Bold" pitchFamily="2" charset="-78"/>
                <a:cs typeface="(AH) Manal Bold" pitchFamily="2" charset="-78"/>
              </a:rPr>
              <a:t>ضع الحرف في مكانه المناسب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31640" y="1258104"/>
            <a:ext cx="6624736" cy="1314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0070C0"/>
                </a:solidFill>
                <a:latin typeface="(AH) Manal Bold" pitchFamily="2" charset="-78"/>
                <a:cs typeface="(AH) Manal Bold" pitchFamily="2" charset="-78"/>
              </a:rPr>
              <a:t>حَـ</a:t>
            </a:r>
            <a:r>
              <a:rPr lang="ar-SA" sz="9600" dirty="0" smtClean="0">
                <a:latin typeface="(AH) Manal Bold" pitchFamily="2" charset="-78"/>
                <a:cs typeface="(AH) Manal Bold" pitchFamily="2" charset="-78"/>
              </a:rPr>
              <a:t>  لَ</a:t>
            </a:r>
            <a:endParaRPr lang="ar-SA" sz="9600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339753" y="4723184"/>
            <a:ext cx="1728250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ـوَ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580112" y="4725144"/>
            <a:ext cx="1718359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وَ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06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0.14965 -0.51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31640" y="188640"/>
            <a:ext cx="66247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latin typeface="(AH) Manal Bold" pitchFamily="2" charset="-78"/>
                <a:cs typeface="(AH) Manal Bold" pitchFamily="2" charset="-78"/>
              </a:rPr>
              <a:t>ضع الحرف في مكانه المناسب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31640" y="1348112"/>
            <a:ext cx="6624736" cy="1288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0070C0"/>
                </a:solidFill>
                <a:latin typeface="(AH) Manal Bold" pitchFamily="2" charset="-78"/>
                <a:cs typeface="(AH) Manal Bold" pitchFamily="2" charset="-78"/>
              </a:rPr>
              <a:t>ص</a:t>
            </a:r>
            <a:r>
              <a:rPr lang="ar-SA" sz="9600" dirty="0" smtClean="0">
                <a:latin typeface="(AH) Manal Bold" pitchFamily="2" charset="-78"/>
                <a:cs typeface="(AH) Manal Bold" pitchFamily="2" charset="-78"/>
              </a:rPr>
              <a:t>َحْـ</a:t>
            </a:r>
            <a:endParaRPr lang="ar-SA" sz="9600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339753" y="4723184"/>
            <a:ext cx="1728250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ـوُ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580112" y="4725144"/>
            <a:ext cx="1718359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وُ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34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1.48148E-6 L 0.04722 -0.5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31640" y="188640"/>
            <a:ext cx="66247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latin typeface="(AH) Manal Bold" pitchFamily="2" charset="-78"/>
                <a:cs typeface="(AH) Manal Bold" pitchFamily="2" charset="-78"/>
              </a:rPr>
              <a:t>ضع الحرف في مكانه المناسب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31640" y="1268904"/>
            <a:ext cx="6624736" cy="1296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0070C0"/>
                </a:solidFill>
                <a:latin typeface="(AH) Manal Bold" pitchFamily="2" charset="-78"/>
                <a:cs typeface="(AH) Manal Bold" pitchFamily="2" charset="-78"/>
              </a:rPr>
              <a:t>لَ</a:t>
            </a:r>
            <a:r>
              <a:rPr lang="ar-SA" sz="96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دُ</a:t>
            </a:r>
            <a:endParaRPr lang="ar-SA" sz="96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339753" y="4723184"/>
            <a:ext cx="1728250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ـوَ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580112" y="4725144"/>
            <a:ext cx="1718359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وَ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91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10973 -0.514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31640" y="188640"/>
            <a:ext cx="66247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latin typeface="(AH) Manal Bold" pitchFamily="2" charset="-78"/>
                <a:cs typeface="(AH) Manal Bold" pitchFamily="2" charset="-78"/>
              </a:rPr>
              <a:t>ضع الحرف في مكانه المناسب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31640" y="1268904"/>
            <a:ext cx="6624736" cy="1296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0070C0"/>
                </a:solidFill>
                <a:latin typeface="(AH) Manal Bold" pitchFamily="2" charset="-78"/>
                <a:cs typeface="(AH) Manal Bold" pitchFamily="2" charset="-78"/>
              </a:rPr>
              <a:t>بَ</a:t>
            </a:r>
            <a:r>
              <a:rPr lang="ar-SA" sz="9600" dirty="0" smtClean="0">
                <a:latin typeface="(AH) Manal Bold" pitchFamily="2" charset="-78"/>
                <a:cs typeface="(AH) Manal Bold" pitchFamily="2" charset="-78"/>
              </a:rPr>
              <a:t>دْ</a:t>
            </a:r>
            <a:endParaRPr lang="ar-SA" sz="9600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339753" y="4723184"/>
            <a:ext cx="1728250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ـوُ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580112" y="4725144"/>
            <a:ext cx="1718359" cy="14401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وُ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395536" y="1237253"/>
            <a:ext cx="1404156" cy="1080120"/>
            <a:chOff x="395536" y="1237253"/>
            <a:chExt cx="1404156" cy="1080120"/>
          </a:xfrm>
        </p:grpSpPr>
        <p:sp>
          <p:nvSpPr>
            <p:cNvPr id="8" name="مستطيل مستدير الزوايا 7">
              <a:hlinkClick r:id="rId2"/>
            </p:cNvPr>
            <p:cNvSpPr/>
            <p:nvPr/>
          </p:nvSpPr>
          <p:spPr>
            <a:xfrm>
              <a:off x="395536" y="1237253"/>
              <a:ext cx="1224136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(AH) Manal Bold" pitchFamily="2" charset="-78"/>
                  <a:cs typeface="(AH) Manal Bold" pitchFamily="2" charset="-78"/>
                </a:rPr>
                <a:t>عرض</a:t>
              </a:r>
            </a:p>
            <a:p>
              <a:pPr algn="ctr"/>
              <a:r>
                <a:rPr lang="ar-SA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(AH) Manal Bold" pitchFamily="2" charset="-78"/>
                  <a:cs typeface="(AH) Manal Bold" pitchFamily="2" charset="-78"/>
                </a:rPr>
                <a:t>النشاط</a:t>
              </a:r>
            </a:p>
            <a:p>
              <a:pPr algn="ctr"/>
              <a:r>
                <a:rPr lang="ar-SA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(AH) Manal Bold" pitchFamily="2" charset="-78"/>
                  <a:cs typeface="(AH) Manal Bold" pitchFamily="2" charset="-78"/>
                </a:rPr>
                <a:t>من الكتاب</a:t>
              </a:r>
              <a:endPara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338027" y="1309261"/>
              <a:ext cx="461665" cy="972000"/>
            </a:xfrm>
            <a:prstGeom prst="rect">
              <a:avLst/>
            </a:prstGeom>
            <a:noFill/>
          </p:spPr>
          <p:txBody>
            <a:bodyPr vert="vert270" wrap="square" rtlCol="1">
              <a:spAutoFit/>
            </a:bodyPr>
            <a:lstStyle/>
            <a:p>
              <a:r>
                <a:rPr lang="ar-SA" dirty="0" smtClean="0">
                  <a:solidFill>
                    <a:srgbClr val="FF0000"/>
                  </a:solidFill>
                  <a:latin typeface="(AH) Manal High" pitchFamily="2" charset="-78"/>
                  <a:cs typeface="(AH) Manal High" pitchFamily="2" charset="-78"/>
                </a:rPr>
                <a:t>اضغط هنا</a:t>
              </a:r>
              <a:endParaRPr lang="ar-SA" dirty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5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28299 -0.514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9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129549" y="1285523"/>
            <a:ext cx="288032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000" dirty="0" smtClean="0">
                <a:latin typeface="(AH) Manal High" pitchFamily="2" charset="-78"/>
                <a:cs typeface="(AH) Manal High" pitchFamily="2" charset="-78"/>
              </a:rPr>
              <a:t>وُ</a:t>
            </a:r>
            <a:r>
              <a:rPr lang="ar-SA" sz="10000" dirty="0" smtClean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rPr>
              <a:t>لِ</a:t>
            </a:r>
            <a:r>
              <a:rPr lang="ar-SA" sz="10000" dirty="0" smtClean="0">
                <a:solidFill>
                  <a:srgbClr val="0070C0"/>
                </a:solidFill>
                <a:latin typeface="(AH) Manal High" pitchFamily="2" charset="-78"/>
                <a:cs typeface="(AH) Manal High" pitchFamily="2" charset="-78"/>
              </a:rPr>
              <a:t>د</a:t>
            </a:r>
            <a:r>
              <a:rPr lang="ar-SA" sz="10000" dirty="0" smtClean="0">
                <a:latin typeface="(AH) Manal High" pitchFamily="2" charset="-78"/>
                <a:cs typeface="(AH) Manal High" pitchFamily="2" charset="-78"/>
              </a:rPr>
              <a:t>َ</a:t>
            </a:r>
            <a:endParaRPr lang="ar-SA" sz="10000" dirty="0"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331640" y="188640"/>
            <a:ext cx="66247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chemeClr val="tx2">
                    <a:lumMod val="75000"/>
                  </a:schemeClr>
                </a:solidFill>
                <a:latin typeface="(AH) Manal Bold" pitchFamily="2" charset="-78"/>
                <a:cs typeface="(AH) Manal Bold" pitchFamily="2" charset="-78"/>
              </a:rPr>
              <a:t>أقرأُ الكلمات مع الحركات الثلاثة</a:t>
            </a:r>
            <a:endParaRPr lang="ar-SA" sz="4800" dirty="0">
              <a:solidFill>
                <a:schemeClr val="tx2">
                  <a:lumMod val="75000"/>
                </a:schemeClr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سهم لأعلى 3"/>
          <p:cNvSpPr/>
          <p:nvPr/>
        </p:nvSpPr>
        <p:spPr>
          <a:xfrm>
            <a:off x="8004823" y="2586392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 لأعلى 4"/>
          <p:cNvSpPr/>
          <p:nvPr/>
        </p:nvSpPr>
        <p:spPr>
          <a:xfrm>
            <a:off x="7425693" y="2636912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سهم لأعلى 5"/>
          <p:cNvSpPr/>
          <p:nvPr/>
        </p:nvSpPr>
        <p:spPr>
          <a:xfrm>
            <a:off x="6922084" y="2390684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/>
          <p:cNvSpPr txBox="1"/>
          <p:nvPr/>
        </p:nvSpPr>
        <p:spPr>
          <a:xfrm>
            <a:off x="3419872" y="956335"/>
            <a:ext cx="2592288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15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طَ</a:t>
            </a:r>
            <a:r>
              <a:rPr lang="ar-SA" sz="15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أَ</a:t>
            </a:r>
            <a:endParaRPr lang="ar-SA" sz="15000" dirty="0">
              <a:solidFill>
                <a:srgbClr val="0070C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1" name="سهم لأعلى 10"/>
          <p:cNvSpPr/>
          <p:nvPr/>
        </p:nvSpPr>
        <p:spPr>
          <a:xfrm>
            <a:off x="5296531" y="2765860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أعلى 11"/>
          <p:cNvSpPr/>
          <p:nvPr/>
        </p:nvSpPr>
        <p:spPr>
          <a:xfrm>
            <a:off x="4572000" y="2471399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 لأعلى 12"/>
          <p:cNvSpPr/>
          <p:nvPr/>
        </p:nvSpPr>
        <p:spPr>
          <a:xfrm>
            <a:off x="3885456" y="2496013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/>
          <p:cNvSpPr txBox="1"/>
          <p:nvPr/>
        </p:nvSpPr>
        <p:spPr>
          <a:xfrm>
            <a:off x="87856" y="787926"/>
            <a:ext cx="2952328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15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تَ</a:t>
            </a:r>
            <a:r>
              <a:rPr lang="ar-SA" sz="15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رُ</a:t>
            </a:r>
            <a:endParaRPr lang="ar-SA" sz="15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5" name="سهم لأعلى 14"/>
          <p:cNvSpPr/>
          <p:nvPr/>
        </p:nvSpPr>
        <p:spPr>
          <a:xfrm>
            <a:off x="1985567" y="2700423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 لأعلى 15"/>
          <p:cNvSpPr/>
          <p:nvPr/>
        </p:nvSpPr>
        <p:spPr>
          <a:xfrm>
            <a:off x="1421924" y="2406372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لأعلى 16"/>
          <p:cNvSpPr/>
          <p:nvPr/>
        </p:nvSpPr>
        <p:spPr>
          <a:xfrm>
            <a:off x="790132" y="2560285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/>
          <p:cNvSpPr txBox="1"/>
          <p:nvPr/>
        </p:nvSpPr>
        <p:spPr>
          <a:xfrm>
            <a:off x="5652120" y="3980671"/>
            <a:ext cx="3115992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15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صَ</a:t>
            </a:r>
            <a:r>
              <a:rPr lang="ar-SA" sz="15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ل</a:t>
            </a:r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َ</a:t>
            </a:r>
            <a:endParaRPr lang="ar-SA" sz="15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9" name="سهم لأعلى 18"/>
          <p:cNvSpPr/>
          <p:nvPr/>
        </p:nvSpPr>
        <p:spPr>
          <a:xfrm>
            <a:off x="8244742" y="5922378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 لأعلى 19"/>
          <p:cNvSpPr/>
          <p:nvPr/>
        </p:nvSpPr>
        <p:spPr>
          <a:xfrm>
            <a:off x="7550493" y="5491909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سهم لأعلى 20"/>
          <p:cNvSpPr/>
          <p:nvPr/>
        </p:nvSpPr>
        <p:spPr>
          <a:xfrm>
            <a:off x="6444208" y="5722198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/>
          <p:cNvSpPr txBox="1"/>
          <p:nvPr/>
        </p:nvSpPr>
        <p:spPr>
          <a:xfrm>
            <a:off x="2987824" y="3980671"/>
            <a:ext cx="3332016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15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قَ</a:t>
            </a:r>
            <a:r>
              <a:rPr lang="ar-SA" sz="15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فَ</a:t>
            </a:r>
            <a:endParaRPr lang="ar-SA" sz="15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23" name="سهم لأعلى 22"/>
          <p:cNvSpPr/>
          <p:nvPr/>
        </p:nvSpPr>
        <p:spPr>
          <a:xfrm>
            <a:off x="5364088" y="5851949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سهم لأعلى 23"/>
          <p:cNvSpPr/>
          <p:nvPr/>
        </p:nvSpPr>
        <p:spPr>
          <a:xfrm>
            <a:off x="4716016" y="5491909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سهم لأعلى 24"/>
          <p:cNvSpPr/>
          <p:nvPr/>
        </p:nvSpPr>
        <p:spPr>
          <a:xfrm>
            <a:off x="3995936" y="5475503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/>
          <p:cNvSpPr txBox="1"/>
          <p:nvPr/>
        </p:nvSpPr>
        <p:spPr>
          <a:xfrm>
            <a:off x="35496" y="4077072"/>
            <a:ext cx="3168352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15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</a:t>
            </a:r>
            <a:r>
              <a:rPr lang="ar-SA" sz="15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دَ</a:t>
            </a:r>
            <a:endParaRPr lang="ar-SA" sz="15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27" name="سهم لأعلى 26"/>
          <p:cNvSpPr/>
          <p:nvPr/>
        </p:nvSpPr>
        <p:spPr>
          <a:xfrm>
            <a:off x="1985567" y="5898936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سهم لأعلى 27"/>
          <p:cNvSpPr/>
          <p:nvPr/>
        </p:nvSpPr>
        <p:spPr>
          <a:xfrm>
            <a:off x="1394131" y="5921956"/>
            <a:ext cx="288032" cy="36004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سهم لأعلى 28"/>
          <p:cNvSpPr/>
          <p:nvPr/>
        </p:nvSpPr>
        <p:spPr>
          <a:xfrm>
            <a:off x="934148" y="5682505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83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292080" y="1336119"/>
            <a:ext cx="3358196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3000" dirty="0" smtClean="0">
                <a:solidFill>
                  <a:srgbClr val="FF0000"/>
                </a:solidFill>
                <a:latin typeface="M-Saber" panose="02000000000000000000" pitchFamily="2" charset="-78"/>
                <a:cs typeface="Fanan" pitchFamily="2" charset="-78"/>
              </a:rPr>
              <a:t>وَا</a:t>
            </a:r>
            <a:r>
              <a:rPr lang="ar-SA" sz="13000" dirty="0" smtClean="0">
                <a:latin typeface="M-Saber" panose="02000000000000000000" pitchFamily="2" charset="-78"/>
                <a:cs typeface="Fanan" pitchFamily="2" charset="-78"/>
              </a:rPr>
              <a:t>صَ</a:t>
            </a:r>
            <a:r>
              <a:rPr lang="ar-SA" sz="13000" dirty="0" smtClean="0">
                <a:solidFill>
                  <a:srgbClr val="0070C0"/>
                </a:solidFill>
                <a:latin typeface="M-Saber" panose="02000000000000000000" pitchFamily="2" charset="-78"/>
                <a:cs typeface="Fanan" pitchFamily="2" charset="-78"/>
              </a:rPr>
              <a:t>لَ</a:t>
            </a:r>
            <a:endParaRPr lang="ar-SA" sz="13000" dirty="0">
              <a:solidFill>
                <a:srgbClr val="0070C0"/>
              </a:solidFill>
              <a:latin typeface="M-Saber" panose="02000000000000000000" pitchFamily="2" charset="-78"/>
              <a:cs typeface="Fanan" pitchFamily="2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907704" y="188640"/>
            <a:ext cx="54360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chemeClr val="tx2">
                    <a:lumMod val="75000"/>
                  </a:schemeClr>
                </a:solidFill>
                <a:latin typeface="(AH) Manal Bold" pitchFamily="2" charset="-78"/>
                <a:cs typeface="(AH) Manal Bold" pitchFamily="2" charset="-78"/>
              </a:rPr>
              <a:t>أقرأُ الكلمات مع حروف المد</a:t>
            </a:r>
            <a:endParaRPr lang="ar-SA" sz="4800" dirty="0">
              <a:solidFill>
                <a:schemeClr val="tx2">
                  <a:lumMod val="75000"/>
                </a:schemeClr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39552" y="1387696"/>
            <a:ext cx="333201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</a:t>
            </a:r>
            <a:r>
              <a:rPr lang="ar-SA" sz="14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وِي</a:t>
            </a:r>
            <a:r>
              <a:rPr lang="ar-SA" sz="14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ن</a:t>
            </a:r>
            <a:r>
              <a:rPr lang="ar-SA" sz="14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َ</a:t>
            </a:r>
            <a:endParaRPr lang="ar-SA" sz="14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508104" y="4149080"/>
            <a:ext cx="307016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3000" dirty="0" smtClean="0">
                <a:solidFill>
                  <a:srgbClr val="0070C0"/>
                </a:solidFill>
                <a:latin typeface="M-Saber" panose="02000000000000000000" pitchFamily="2" charset="-78"/>
                <a:cs typeface="Fanan" pitchFamily="2" charset="-78"/>
              </a:rPr>
              <a:t>قَ</a:t>
            </a:r>
            <a:r>
              <a:rPr lang="ar-SA" sz="13000" dirty="0" smtClean="0">
                <a:solidFill>
                  <a:srgbClr val="FF0000"/>
                </a:solidFill>
                <a:latin typeface="M-Saber" panose="02000000000000000000" pitchFamily="2" charset="-78"/>
                <a:cs typeface="Fanan" pitchFamily="2" charset="-78"/>
              </a:rPr>
              <a:t>وَا</a:t>
            </a:r>
            <a:r>
              <a:rPr lang="ar-SA" sz="13000" dirty="0" smtClean="0">
                <a:latin typeface="M-Saber" panose="02000000000000000000" pitchFamily="2" charset="-78"/>
                <a:cs typeface="Fanan" pitchFamily="2" charset="-78"/>
              </a:rPr>
              <a:t>فِ</a:t>
            </a:r>
            <a:r>
              <a:rPr lang="ar-SA" sz="13000" dirty="0" smtClean="0">
                <a:solidFill>
                  <a:srgbClr val="00B050"/>
                </a:solidFill>
                <a:latin typeface="M-Saber" panose="02000000000000000000" pitchFamily="2" charset="-78"/>
                <a:cs typeface="Fanan" pitchFamily="2" charset="-78"/>
              </a:rPr>
              <a:t>لُ</a:t>
            </a:r>
            <a:endParaRPr lang="ar-SA" sz="13000" dirty="0">
              <a:solidFill>
                <a:srgbClr val="00B050"/>
              </a:solidFill>
              <a:latin typeface="M-Saber" panose="02000000000000000000" pitchFamily="2" charset="-78"/>
              <a:cs typeface="Fanan" pitchFamily="2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11560" y="4149080"/>
            <a:ext cx="3384376" cy="23544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7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طَ</a:t>
            </a:r>
            <a:r>
              <a:rPr lang="ar-SA" sz="147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وِي</a:t>
            </a:r>
            <a:r>
              <a:rPr lang="ar-SA" sz="147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ل</a:t>
            </a:r>
            <a:r>
              <a:rPr lang="ar-SA" sz="147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ُ</a:t>
            </a:r>
            <a:endParaRPr lang="ar-SA" sz="147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7848720" y="3146813"/>
            <a:ext cx="201567" cy="71423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7524328" y="2988957"/>
            <a:ext cx="324392" cy="87209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" name="سهم لأعلى 10"/>
          <p:cNvSpPr/>
          <p:nvPr/>
        </p:nvSpPr>
        <p:spPr>
          <a:xfrm>
            <a:off x="6827162" y="2786773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2285764" y="3401737"/>
            <a:ext cx="125996" cy="642253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2024741" y="3221717"/>
            <a:ext cx="261023" cy="82227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7293526" y="5925553"/>
            <a:ext cx="230802" cy="59571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7099419" y="5702026"/>
            <a:ext cx="194108" cy="81924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2144022" y="6186827"/>
            <a:ext cx="179928" cy="57801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1747978" y="5925553"/>
            <a:ext cx="396044" cy="839293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8" name="سهم لأعلى 27"/>
          <p:cNvSpPr/>
          <p:nvPr/>
        </p:nvSpPr>
        <p:spPr>
          <a:xfrm>
            <a:off x="1184686" y="3221717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سهم لأعلى 29"/>
          <p:cNvSpPr/>
          <p:nvPr/>
        </p:nvSpPr>
        <p:spPr>
          <a:xfrm>
            <a:off x="6588224" y="5854522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سهم لأعلى 31"/>
          <p:cNvSpPr/>
          <p:nvPr/>
        </p:nvSpPr>
        <p:spPr>
          <a:xfrm>
            <a:off x="1040670" y="5888136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سهم لأعلى 22"/>
          <p:cNvSpPr/>
          <p:nvPr/>
        </p:nvSpPr>
        <p:spPr>
          <a:xfrm>
            <a:off x="8100392" y="5702026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سهم لأعلى 23"/>
          <p:cNvSpPr/>
          <p:nvPr/>
        </p:nvSpPr>
        <p:spPr>
          <a:xfrm>
            <a:off x="3059832" y="5722342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سهم لأعلى 28"/>
          <p:cNvSpPr/>
          <p:nvPr/>
        </p:nvSpPr>
        <p:spPr>
          <a:xfrm>
            <a:off x="5847203" y="3064963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لأعلى 33"/>
          <p:cNvSpPr/>
          <p:nvPr/>
        </p:nvSpPr>
        <p:spPr>
          <a:xfrm>
            <a:off x="2843808" y="3106898"/>
            <a:ext cx="288032" cy="3600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سهم لأعلى 30"/>
          <p:cNvSpPr/>
          <p:nvPr/>
        </p:nvSpPr>
        <p:spPr>
          <a:xfrm>
            <a:off x="5855731" y="5894667"/>
            <a:ext cx="288032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09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30" grpId="0" animBg="1"/>
      <p:bldP spid="32" grpId="0" animBg="1"/>
      <p:bldP spid="23" grpId="0" animBg="1"/>
      <p:bldP spid="24" grpId="0" animBg="1"/>
      <p:bldP spid="29" grpId="0" animBg="1"/>
      <p:bldP spid="34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932040" y="1331471"/>
            <a:ext cx="3888432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أَوْ</a:t>
            </a:r>
            <a:r>
              <a:rPr lang="ar-SA" sz="140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قَا</a:t>
            </a:r>
            <a:r>
              <a:rPr lang="ar-SA" sz="14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تُ</a:t>
            </a:r>
            <a:endParaRPr lang="ar-SA" sz="140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907704" y="188640"/>
            <a:ext cx="619268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chemeClr val="tx2">
                    <a:lumMod val="75000"/>
                  </a:schemeClr>
                </a:solidFill>
                <a:latin typeface="(AH) Manal Bold" pitchFamily="2" charset="-78"/>
                <a:cs typeface="(AH) Manal Bold" pitchFamily="2" charset="-78"/>
              </a:rPr>
              <a:t>أقرأُ الكلمات مع الحرف الساكن</a:t>
            </a:r>
            <a:endParaRPr lang="ar-SA" sz="4800" dirty="0">
              <a:solidFill>
                <a:schemeClr val="tx2">
                  <a:lumMod val="75000"/>
                </a:schemeClr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175516" y="4226312"/>
            <a:ext cx="36449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مَوْ</a:t>
            </a:r>
            <a:r>
              <a:rPr lang="ar-SA" sz="12000" dirty="0" smtClean="0">
                <a:latin typeface="(AH) Manal Bold" pitchFamily="2" charset="-78"/>
                <a:cs typeface="(AH) Manal Bold" pitchFamily="2" charset="-78"/>
              </a:rPr>
              <a:t>زُ</a:t>
            </a:r>
            <a:endParaRPr lang="ar-SA" sz="12000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03880" y="1340768"/>
            <a:ext cx="31880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0" dirty="0" smtClean="0">
                <a:solidFill>
                  <a:srgbClr val="FF0000"/>
                </a:solidFill>
                <a:latin typeface="(AH) Manal Bold" pitchFamily="2" charset="-78"/>
                <a:cs typeface="Fanan" pitchFamily="2" charset="-78"/>
              </a:rPr>
              <a:t>أَوْ</a:t>
            </a:r>
            <a:r>
              <a:rPr lang="ar-SA" sz="12000" dirty="0" smtClean="0">
                <a:solidFill>
                  <a:srgbClr val="0070C0"/>
                </a:solidFill>
                <a:latin typeface="(AH) Manal Bold" pitchFamily="2" charset="-78"/>
                <a:cs typeface="Fanan" pitchFamily="2" charset="-78"/>
              </a:rPr>
              <a:t>زَا</a:t>
            </a:r>
            <a:r>
              <a:rPr lang="ar-SA" sz="12000" dirty="0" smtClean="0">
                <a:latin typeface="(AH) Manal Bold" pitchFamily="2" charset="-78"/>
                <a:cs typeface="Fanan" pitchFamily="2" charset="-78"/>
              </a:rPr>
              <a:t>نُ</a:t>
            </a:r>
            <a:endParaRPr lang="ar-SA" sz="12000" dirty="0">
              <a:latin typeface="(AH) Manal Bold" pitchFamily="2" charset="-78"/>
              <a:cs typeface="Fanan" pitchFamily="2" charset="-78"/>
            </a:endParaRPr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7947041" y="2708920"/>
            <a:ext cx="108795" cy="86932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7596336" y="3021925"/>
            <a:ext cx="350705" cy="55631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7198000" y="5445224"/>
            <a:ext cx="254320" cy="78061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6948264" y="5661248"/>
            <a:ext cx="249737" cy="56458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2838984" y="2780928"/>
            <a:ext cx="100210" cy="78421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2477811" y="2953168"/>
            <a:ext cx="361174" cy="61197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9" name="سهم لأعلى 28"/>
          <p:cNvSpPr/>
          <p:nvPr/>
        </p:nvSpPr>
        <p:spPr>
          <a:xfrm>
            <a:off x="863588" y="3014999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مستدير الزوايا 33">
            <a:hlinkClick r:id="rId2"/>
          </p:cNvPr>
          <p:cNvSpPr/>
          <p:nvPr/>
        </p:nvSpPr>
        <p:spPr>
          <a:xfrm>
            <a:off x="251520" y="188640"/>
            <a:ext cx="1224136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تدريب منزلي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  <a:p>
            <a:pPr algn="ctr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يُرسل للطالب/ـه</a:t>
            </a:r>
          </a:p>
        </p:txBody>
      </p:sp>
      <p:sp>
        <p:nvSpPr>
          <p:cNvPr id="35" name="مربع نص 34"/>
          <p:cNvSpPr txBox="1"/>
          <p:nvPr/>
        </p:nvSpPr>
        <p:spPr>
          <a:xfrm>
            <a:off x="1158007" y="260648"/>
            <a:ext cx="461665" cy="972000"/>
          </a:xfrm>
          <a:prstGeom prst="rect">
            <a:avLst/>
          </a:prstGeom>
          <a:noFill/>
        </p:spPr>
        <p:txBody>
          <a:bodyPr vert="vert270"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rPr>
              <a:t>اضغط هنا</a:t>
            </a:r>
            <a:endParaRPr lang="ar-SA" dirty="0">
              <a:solidFill>
                <a:srgbClr val="FF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23" name="سهم لأعلى 22"/>
          <p:cNvSpPr/>
          <p:nvPr/>
        </p:nvSpPr>
        <p:spPr>
          <a:xfrm>
            <a:off x="5862803" y="2889030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سهم لأعلى 23"/>
          <p:cNvSpPr/>
          <p:nvPr/>
        </p:nvSpPr>
        <p:spPr>
          <a:xfrm>
            <a:off x="6300192" y="5727684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/>
          <p:cNvSpPr txBox="1"/>
          <p:nvPr/>
        </p:nvSpPr>
        <p:spPr>
          <a:xfrm>
            <a:off x="1380090" y="4530308"/>
            <a:ext cx="36449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بَوْ</a:t>
            </a:r>
            <a:r>
              <a:rPr lang="ar-SA" sz="12000" dirty="0" smtClean="0">
                <a:latin typeface="(AH) Manal Bold" pitchFamily="2" charset="-78"/>
                <a:cs typeface="(AH) Manal Bold" pitchFamily="2" charset="-78"/>
              </a:rPr>
              <a:t>حُ</a:t>
            </a:r>
            <a:endParaRPr lang="ar-SA" sz="12000" dirty="0"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3491880" y="6011619"/>
            <a:ext cx="287702" cy="51372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3202568" y="5974290"/>
            <a:ext cx="289312" cy="55105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7" name="سهم لأعلى 26"/>
          <p:cNvSpPr/>
          <p:nvPr/>
        </p:nvSpPr>
        <p:spPr>
          <a:xfrm>
            <a:off x="2514382" y="6109260"/>
            <a:ext cx="288032" cy="3600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7007052" y="2688597"/>
            <a:ext cx="108795" cy="693368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6615678" y="2708920"/>
            <a:ext cx="391374" cy="673045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77BF8C97-DC02-43E0-AD7B-69A9E37DF746}"/>
              </a:ext>
            </a:extLst>
          </p:cNvPr>
          <p:cNvCxnSpPr>
            <a:cxnSpLocks/>
          </p:cNvCxnSpPr>
          <p:nvPr/>
        </p:nvCxnSpPr>
        <p:spPr>
          <a:xfrm flipV="1">
            <a:off x="1907704" y="2953170"/>
            <a:ext cx="143108" cy="547838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CFD4E19F-DB7A-4E60-BC97-877C26259A87}"/>
              </a:ext>
            </a:extLst>
          </p:cNvPr>
          <p:cNvCxnSpPr>
            <a:cxnSpLocks/>
          </p:cNvCxnSpPr>
          <p:nvPr/>
        </p:nvCxnSpPr>
        <p:spPr>
          <a:xfrm flipH="1" flipV="1">
            <a:off x="1605042" y="2889030"/>
            <a:ext cx="302662" cy="611978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071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/>
      <p:bldP spid="23" grpId="0" animBg="1"/>
      <p:bldP spid="24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574479"/>
              </p:ext>
            </p:extLst>
          </p:nvPr>
        </p:nvGraphicFramePr>
        <p:xfrm>
          <a:off x="478904" y="3645024"/>
          <a:ext cx="8229600" cy="2956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الكلمة</a:t>
                      </a:r>
                      <a:endParaRPr lang="ar-SA" sz="3600" b="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b="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المقطع الصوتي</a:t>
                      </a:r>
                      <a:endParaRPr lang="ar-SA" sz="3600" b="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b="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وَلِيدٌ</a:t>
                      </a:r>
                      <a:endParaRPr lang="ar-SA" sz="320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تَبُوكُ</a:t>
                      </a:r>
                      <a:endParaRPr lang="ar-SA" sz="320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وِجْدَانُ</a:t>
                      </a:r>
                      <a:endParaRPr lang="ar-SA" sz="320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خَضْرَاوَاتٍ</a:t>
                      </a:r>
                      <a:endParaRPr lang="ar-SA" sz="3200" dirty="0"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6732472" y="116632"/>
            <a:ext cx="2088000" cy="6955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1">
            <a:spAutoFit/>
          </a:bodyPr>
          <a:lstStyle/>
          <a:p>
            <a:pPr algn="ctr">
              <a:lnSpc>
                <a:spcPct val="70000"/>
              </a:lnSpc>
            </a:pPr>
            <a:r>
              <a:rPr lang="ar-SA" sz="2800" dirty="0" smtClean="0">
                <a:latin typeface="M-Saber" panose="02000000000000000000" pitchFamily="2" charset="-78"/>
                <a:cs typeface="M-Saber" panose="02000000000000000000" pitchFamily="2" charset="-78"/>
              </a:rPr>
              <a:t>المقطع الصوتي</a:t>
            </a:r>
          </a:p>
          <a:p>
            <a:pPr algn="ctr">
              <a:lnSpc>
                <a:spcPct val="70000"/>
              </a:lnSpc>
            </a:pPr>
            <a:r>
              <a:rPr lang="ar-SA" sz="2800" dirty="0" smtClean="0">
                <a:latin typeface="M-Saber" panose="02000000000000000000" pitchFamily="2" charset="-78"/>
                <a:cs typeface="M-Saber" panose="02000000000000000000" pitchFamily="2" charset="-78"/>
              </a:rPr>
              <a:t>لبعض كلمات الدرس</a:t>
            </a:r>
            <a:endParaRPr lang="ar-SA" sz="28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796136" y="4293096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endParaRPr lang="ar-SA" sz="3600" dirty="0">
              <a:solidFill>
                <a:srgbClr val="0070C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067712" y="4293096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لِيـ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483536" y="4293096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ـدٌ</a:t>
            </a:r>
            <a:endParaRPr lang="ar-SA" sz="3600" dirty="0">
              <a:solidFill>
                <a:srgbClr val="00B05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796136" y="4941168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تَـ</a:t>
            </a:r>
            <a:endParaRPr lang="ar-SA" sz="3600" dirty="0">
              <a:solidFill>
                <a:srgbClr val="0070C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067944" y="4870901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ـبُو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483768" y="4870901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كُ</a:t>
            </a:r>
            <a:endParaRPr lang="ar-SA" sz="3600" dirty="0">
              <a:solidFill>
                <a:srgbClr val="00B05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783917" y="5445224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err="1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وِجْ</a:t>
            </a:r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67944" y="5446965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</a:t>
            </a:r>
            <a:r>
              <a:rPr lang="ar-SA" sz="3600" dirty="0" err="1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دَا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483536" y="5425964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نُ</a:t>
            </a:r>
            <a:endParaRPr lang="ar-SA" sz="3600" dirty="0">
              <a:solidFill>
                <a:srgbClr val="00B05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868144" y="6023029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خَضْـ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067944" y="6023028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36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ـرَا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488252" y="6023027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err="1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وَا</a:t>
            </a:r>
            <a:endParaRPr lang="ar-SA" sz="36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1034" name="Picture 10" descr="Record video, video, upload video icon - Free downloa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6730" r="14620" b="25385"/>
          <a:stretch/>
        </p:blipFill>
        <p:spPr bwMode="auto">
          <a:xfrm>
            <a:off x="702895" y="454919"/>
            <a:ext cx="1113706" cy="7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rId3"/>
          </p:cNvPr>
          <p:cNvSpPr txBox="1"/>
          <p:nvPr/>
        </p:nvSpPr>
        <p:spPr>
          <a:xfrm>
            <a:off x="467544" y="260648"/>
            <a:ext cx="12770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>
                <a:latin typeface="(AH) Manal High" pitchFamily="2" charset="-78"/>
                <a:cs typeface="(AH) Manal High" pitchFamily="2" charset="-78"/>
              </a:rPr>
              <a:t>قراءة </a:t>
            </a:r>
          </a:p>
          <a:p>
            <a:pPr algn="ctr"/>
            <a:endParaRPr lang="ar-SA" dirty="0" smtClean="0">
              <a:latin typeface="(AH) Manal High" pitchFamily="2" charset="-78"/>
              <a:cs typeface="(AH) Manal High" pitchFamily="2" charset="-78"/>
            </a:endParaRPr>
          </a:p>
          <a:p>
            <a:pPr algn="ctr"/>
            <a:endParaRPr lang="ar-SA" dirty="0" smtClean="0">
              <a:latin typeface="(AH) Manal High" pitchFamily="2" charset="-78"/>
              <a:cs typeface="(AH) Manal High" pitchFamily="2" charset="-78"/>
            </a:endParaRPr>
          </a:p>
          <a:p>
            <a:pPr algn="ctr"/>
            <a:r>
              <a:rPr lang="ar-SA" dirty="0" smtClean="0">
                <a:latin typeface="(AH) Manal High" pitchFamily="2" charset="-78"/>
                <a:cs typeface="(AH) Manal High" pitchFamily="2" charset="-78"/>
              </a:rPr>
              <a:t>النص</a:t>
            </a:r>
            <a:endParaRPr lang="ar-SA" dirty="0"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899592" y="6023029"/>
            <a:ext cx="864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70C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تٍ</a:t>
            </a:r>
            <a:endParaRPr lang="ar-SA" sz="3600" dirty="0">
              <a:solidFill>
                <a:srgbClr val="0070C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55" y="116632"/>
            <a:ext cx="4452462" cy="326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96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7544" y="2492896"/>
            <a:ext cx="8424936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شرح حرف </a:t>
            </a:r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الواو </a:t>
            </a:r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من الوحدة الثالثة</a:t>
            </a:r>
          </a:p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لمادة لغتي الصف الأول الابتدائي </a:t>
            </a:r>
          </a:p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الفصل الدراسي الأول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3" name="مستطيل مستدير الزوايا 2">
            <a:hlinkClick r:id="rId2"/>
          </p:cNvPr>
          <p:cNvSpPr/>
          <p:nvPr/>
        </p:nvSpPr>
        <p:spPr>
          <a:xfrm>
            <a:off x="6084168" y="5733217"/>
            <a:ext cx="2736304" cy="5761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latin typeface="(AH) Manal Black" pitchFamily="2" charset="-78"/>
                <a:cs typeface="(AH) Manal Black" pitchFamily="2" charset="-78"/>
              </a:rPr>
              <a:t>مراجعة الحروف</a:t>
            </a:r>
            <a:endParaRPr lang="ar-SA" sz="2800" dirty="0">
              <a:latin typeface="(AH) Manal Black" pitchFamily="2" charset="-78"/>
              <a:cs typeface="(AH) Manal Black" pitchFamily="2" charset="-7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9"/>
          <a:stretch/>
        </p:blipFill>
        <p:spPr bwMode="auto">
          <a:xfrm>
            <a:off x="97582" y="74114"/>
            <a:ext cx="1378074" cy="1326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3203848" y="5733216"/>
            <a:ext cx="2736304" cy="57610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latin typeface="(AH) Manal Black" pitchFamily="2" charset="-78"/>
                <a:cs typeface="(AH) Manal Black" pitchFamily="2" charset="-78"/>
              </a:rPr>
              <a:t>مذكرة مراجعة وعلاج لحروف </a:t>
            </a:r>
          </a:p>
          <a:p>
            <a:pPr algn="ctr"/>
            <a:r>
              <a:rPr lang="ar-SA" dirty="0" smtClean="0">
                <a:latin typeface="(AH) Manal Black" pitchFamily="2" charset="-78"/>
                <a:cs typeface="(AH) Manal Black" pitchFamily="2" charset="-78"/>
              </a:rPr>
              <a:t>الوحدة الأولى والثانية</a:t>
            </a:r>
            <a:endParaRPr lang="ar-SA" dirty="0">
              <a:latin typeface="(AH) Manal Black" pitchFamily="2" charset="-78"/>
              <a:cs typeface="(AH) Manal Black" pitchFamily="2" charset="-78"/>
            </a:endParaRPr>
          </a:p>
        </p:txBody>
      </p:sp>
      <p:sp>
        <p:nvSpPr>
          <p:cNvPr id="11" name="مربع نص 10">
            <a:hlinkClick r:id="rId4"/>
          </p:cNvPr>
          <p:cNvSpPr txBox="1"/>
          <p:nvPr/>
        </p:nvSpPr>
        <p:spPr>
          <a:xfrm>
            <a:off x="5076056" y="6345360"/>
            <a:ext cx="792000" cy="28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للطلاب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12" name="مربع نص 11">
            <a:hlinkClick r:id="rId5"/>
          </p:cNvPr>
          <p:cNvSpPr txBox="1"/>
          <p:nvPr/>
        </p:nvSpPr>
        <p:spPr>
          <a:xfrm>
            <a:off x="3275856" y="6345360"/>
            <a:ext cx="828000" cy="28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atin typeface="(AH) Manal Bold" pitchFamily="2" charset="-78"/>
                <a:cs typeface="(AH) Manal Bold" pitchFamily="2" charset="-78"/>
              </a:rPr>
              <a:t>للطالبات</a:t>
            </a:r>
            <a:endParaRPr lang="ar-SA" dirty="0">
              <a:latin typeface="(AH) Manal Bold" pitchFamily="2" charset="-78"/>
              <a:cs typeface="(AH) Manal Bold" pitchFamily="2" charset="-78"/>
            </a:endParaRPr>
          </a:p>
        </p:txBody>
      </p:sp>
      <p:pic>
        <p:nvPicPr>
          <p:cNvPr id="14" name="Picture 8" descr="C:\Users\User\Desktop\صف أول تعليم عن بعد\شغوف 1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2" y="4437112"/>
            <a:ext cx="1001124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مستطيل مستدير الزوايا 12">
            <a:hlinkClick r:id="rId8"/>
          </p:cNvPr>
          <p:cNvSpPr/>
          <p:nvPr/>
        </p:nvSpPr>
        <p:spPr>
          <a:xfrm>
            <a:off x="323528" y="5733217"/>
            <a:ext cx="2736304" cy="5761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latin typeface="(AH) Manal Black" pitchFamily="2" charset="-78"/>
                <a:cs typeface="(AH) Manal Black" pitchFamily="2" charset="-78"/>
              </a:rPr>
              <a:t>ملف عروض الحروف </a:t>
            </a:r>
            <a:endParaRPr lang="ar-SA" sz="2800" dirty="0">
              <a:latin typeface="(AH) Manal Black" pitchFamily="2" charset="-78"/>
              <a:cs typeface="(AH) Manal Black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5300"/>
            <a:ext cx="5688632" cy="86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7" y="4563086"/>
            <a:ext cx="849635" cy="103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7" y="2204864"/>
            <a:ext cx="7115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8822"/>
            <a:ext cx="5489104" cy="9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2776"/>
            <a:ext cx="2038239" cy="786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782233" y="4293096"/>
            <a:ext cx="196623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وَ</a:t>
            </a:r>
            <a:r>
              <a:rPr lang="ar-SA" sz="5400" dirty="0" smtClean="0">
                <a:latin typeface="M-Saber" panose="02000000000000000000" pitchFamily="2" charset="-78"/>
                <a:cs typeface="M-Saber" panose="02000000000000000000" pitchFamily="2" charset="-78"/>
              </a:rPr>
              <a:t>جْهُ</a:t>
            </a:r>
            <a:endParaRPr lang="ar-SA" sz="54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923928" y="4293096"/>
            <a:ext cx="1584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54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وُ</a:t>
            </a:r>
            <a:r>
              <a:rPr lang="ar-SA" sz="5400" dirty="0" smtClean="0">
                <a:latin typeface="M-Saber" panose="02000000000000000000" pitchFamily="2" charset="-78"/>
                <a:cs typeface="M-Saber" panose="02000000000000000000" pitchFamily="2" charset="-78"/>
              </a:rPr>
              <a:t>رُودُ</a:t>
            </a:r>
            <a:endParaRPr lang="ar-SA" sz="54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899592" y="2564904"/>
            <a:ext cx="1368152" cy="12241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cxnSp>
        <p:nvCxnSpPr>
          <p:cNvPr id="19" name="رابط كسهم مستقيم 18"/>
          <p:cNvCxnSpPr/>
          <p:nvPr/>
        </p:nvCxnSpPr>
        <p:spPr>
          <a:xfrm>
            <a:off x="1536657" y="3861048"/>
            <a:ext cx="155023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21"/>
          <p:cNvSpPr txBox="1"/>
          <p:nvPr/>
        </p:nvSpPr>
        <p:spPr>
          <a:xfrm>
            <a:off x="765158" y="4285545"/>
            <a:ext cx="17906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وِ</a:t>
            </a:r>
            <a:r>
              <a:rPr lang="ar-SA" sz="6000" dirty="0" smtClean="0">
                <a:latin typeface="M-Saber" panose="02000000000000000000" pitchFamily="2" charset="-78"/>
                <a:cs typeface="M-Saber" panose="02000000000000000000" pitchFamily="2" charset="-78"/>
              </a:rPr>
              <a:t>سَادَةُ</a:t>
            </a:r>
            <a:endParaRPr lang="ar-SA" sz="6000" dirty="0">
              <a:latin typeface="(AH) Manal Medium" pitchFamily="2" charset="-78"/>
              <a:cs typeface="(AH) Manal Medium" pitchFamily="2" charset="-78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7596336" y="3789040"/>
            <a:ext cx="155023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4606225" y="3789040"/>
            <a:ext cx="155023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شكل بيضاوي 3"/>
          <p:cNvSpPr/>
          <p:nvPr/>
        </p:nvSpPr>
        <p:spPr>
          <a:xfrm>
            <a:off x="6876256" y="2420888"/>
            <a:ext cx="1368152" cy="1296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3851920" y="2420888"/>
            <a:ext cx="1368152" cy="12701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" name="Picture 4" descr="لوجو كرتون للوجه.. | مستق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2" b="95840" l="18918" r="81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53461"/>
            <a:ext cx="1682894" cy="164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e01.alicdn.com/kf/HTB1fF_kXnHuK1RkSndVq6xVwpXa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1317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مخدة فندقية وسادة ناعمة مريحة 50x75 سم-1.2 كج: Amazon.a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7" y="5216425"/>
            <a:ext cx="1886120" cy="12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73" y="4365104"/>
            <a:ext cx="2155549" cy="236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8078"/>
            <a:ext cx="2158554" cy="239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8502"/>
            <a:ext cx="2195408" cy="23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2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animBg="1"/>
      <p:bldP spid="22" grpId="0"/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8425"/>
            <a:ext cx="7541452" cy="20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17" y="476672"/>
            <a:ext cx="2961961" cy="792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370939" y="1340768"/>
            <a:ext cx="417646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حروف المد</a:t>
            </a:r>
            <a:endParaRPr lang="ar-S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>
            <a:off x="5323267" y="2204864"/>
            <a:ext cx="2129053" cy="26642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شكل بيضاوي 4"/>
          <p:cNvSpPr/>
          <p:nvPr/>
        </p:nvSpPr>
        <p:spPr>
          <a:xfrm>
            <a:off x="7524328" y="4793088"/>
            <a:ext cx="252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6835435" y="2708920"/>
            <a:ext cx="148098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قبلها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7575928" y="3284984"/>
            <a:ext cx="20040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7740392" y="4437112"/>
            <a:ext cx="360000" cy="3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4" name="رابط كسهم مستقيم 13"/>
          <p:cNvCxnSpPr/>
          <p:nvPr/>
        </p:nvCxnSpPr>
        <p:spPr>
          <a:xfrm>
            <a:off x="4315156" y="2276872"/>
            <a:ext cx="36891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شكل بيضاوي 17"/>
          <p:cNvSpPr/>
          <p:nvPr/>
        </p:nvSpPr>
        <p:spPr>
          <a:xfrm>
            <a:off x="4192098" y="4928383"/>
            <a:ext cx="504056" cy="6608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/>
          <p:cNvSpPr txBox="1"/>
          <p:nvPr/>
        </p:nvSpPr>
        <p:spPr>
          <a:xfrm>
            <a:off x="4352047" y="2900263"/>
            <a:ext cx="148098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قبلها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4" name="رابط كسهم مستقيم 23"/>
          <p:cNvCxnSpPr/>
          <p:nvPr/>
        </p:nvCxnSpPr>
        <p:spPr>
          <a:xfrm flipH="1">
            <a:off x="4860032" y="3572826"/>
            <a:ext cx="164628" cy="7922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شكل بيضاوي 26"/>
          <p:cNvSpPr/>
          <p:nvPr/>
        </p:nvSpPr>
        <p:spPr>
          <a:xfrm>
            <a:off x="4618309" y="4452548"/>
            <a:ext cx="360000" cy="3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8" name="رابط كسهم مستقيم 27"/>
          <p:cNvCxnSpPr/>
          <p:nvPr/>
        </p:nvCxnSpPr>
        <p:spPr>
          <a:xfrm flipH="1">
            <a:off x="1547022" y="2199497"/>
            <a:ext cx="1832029" cy="25616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شكل بيضاوي 29"/>
          <p:cNvSpPr/>
          <p:nvPr/>
        </p:nvSpPr>
        <p:spPr>
          <a:xfrm>
            <a:off x="970958" y="4852231"/>
            <a:ext cx="576064" cy="6608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/>
          <p:cNvSpPr txBox="1"/>
          <p:nvPr/>
        </p:nvSpPr>
        <p:spPr>
          <a:xfrm>
            <a:off x="2370939" y="3836583"/>
            <a:ext cx="148098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قبلها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32" name="رابط كسهم مستقيم 31"/>
          <p:cNvCxnSpPr/>
          <p:nvPr/>
        </p:nvCxnSpPr>
        <p:spPr>
          <a:xfrm flipH="1">
            <a:off x="1835696" y="4452548"/>
            <a:ext cx="1151522" cy="1010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شكل بيضاوي 33"/>
          <p:cNvSpPr/>
          <p:nvPr/>
        </p:nvSpPr>
        <p:spPr>
          <a:xfrm>
            <a:off x="1547022" y="5463244"/>
            <a:ext cx="288032" cy="2519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13" grpId="0" animBg="1"/>
      <p:bldP spid="18" grpId="0" animBg="1"/>
      <p:bldP spid="23" grpId="0"/>
      <p:bldP spid="27" grpId="0" animBg="1"/>
      <p:bldP spid="30" grpId="0" animBg="1"/>
      <p:bldP spid="31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9592" y="188640"/>
            <a:ext cx="7560899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اختر حرف المد الصحيح للصوت القصير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987824" y="1196752"/>
            <a:ext cx="3168352" cy="136815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وَ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83568" y="5085184"/>
            <a:ext cx="1728250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و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779912" y="5085184"/>
            <a:ext cx="1718358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ي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804248" y="5085184"/>
            <a:ext cx="1718359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</a:t>
            </a:r>
          </a:p>
        </p:txBody>
      </p:sp>
      <p:sp>
        <p:nvSpPr>
          <p:cNvPr id="6" name="خماسي 5"/>
          <p:cNvSpPr/>
          <p:nvPr/>
        </p:nvSpPr>
        <p:spPr>
          <a:xfrm flipH="1">
            <a:off x="6588224" y="1484784"/>
            <a:ext cx="2016223" cy="720080"/>
          </a:xfrm>
          <a:prstGeom prst="homePlat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قصير</a:t>
            </a:r>
          </a:p>
        </p:txBody>
      </p:sp>
      <p:sp>
        <p:nvSpPr>
          <p:cNvPr id="8" name="خماسي 7"/>
          <p:cNvSpPr/>
          <p:nvPr/>
        </p:nvSpPr>
        <p:spPr>
          <a:xfrm>
            <a:off x="539552" y="1487773"/>
            <a:ext cx="2016223" cy="72008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طويل</a:t>
            </a:r>
          </a:p>
        </p:txBody>
      </p:sp>
    </p:spTree>
    <p:extLst>
      <p:ext uri="{BB962C8B-B14F-4D97-AF65-F5344CB8AC3E}">
        <p14:creationId xmlns:p14="http://schemas.microsoft.com/office/powerpoint/2010/main" val="1305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7229E-6 L -0.37847 -0.5477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4" y="-27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7" grpId="1" autoUpdateAnimBg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9592" y="188640"/>
            <a:ext cx="7560899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اختر حرف المد الصحيح للصوت القصير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987824" y="1052736"/>
            <a:ext cx="3168352" cy="15841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وُ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83568" y="5085184"/>
            <a:ext cx="1728250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و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779912" y="5085184"/>
            <a:ext cx="1718358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ي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804248" y="5085184"/>
            <a:ext cx="1718359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</a:t>
            </a:r>
          </a:p>
        </p:txBody>
      </p:sp>
      <p:sp>
        <p:nvSpPr>
          <p:cNvPr id="8" name="خماسي 7"/>
          <p:cNvSpPr/>
          <p:nvPr/>
        </p:nvSpPr>
        <p:spPr>
          <a:xfrm flipH="1">
            <a:off x="6588224" y="1484784"/>
            <a:ext cx="2016223" cy="720080"/>
          </a:xfrm>
          <a:prstGeom prst="homePlat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قصير</a:t>
            </a:r>
          </a:p>
        </p:txBody>
      </p:sp>
      <p:sp>
        <p:nvSpPr>
          <p:cNvPr id="9" name="خماسي 8"/>
          <p:cNvSpPr/>
          <p:nvPr/>
        </p:nvSpPr>
        <p:spPr>
          <a:xfrm>
            <a:off x="539552" y="1487773"/>
            <a:ext cx="2016223" cy="72008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طويل</a:t>
            </a:r>
          </a:p>
        </p:txBody>
      </p:sp>
    </p:spTree>
    <p:extLst>
      <p:ext uri="{BB962C8B-B14F-4D97-AF65-F5344CB8AC3E}">
        <p14:creationId xmlns:p14="http://schemas.microsoft.com/office/powerpoint/2010/main" val="7111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833 L 0.27448 -0.560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utoUpdateAnimBg="0"/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9592" y="188640"/>
            <a:ext cx="7560899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اختر حرف المد الصحيح للصوت القصير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987824" y="1196752"/>
            <a:ext cx="3168352" cy="136815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latin typeface="(AH) Manal Bold" pitchFamily="2" charset="-78"/>
                <a:cs typeface="(AH) Manal Bold" pitchFamily="2" charset="-78"/>
              </a:rPr>
              <a:t>وِ</a:t>
            </a:r>
            <a:endParaRPr lang="ar-SA" sz="9600" dirty="0">
              <a:solidFill>
                <a:srgbClr val="FF0000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83568" y="5085184"/>
            <a:ext cx="1728250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و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779912" y="5085184"/>
            <a:ext cx="1718358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ي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804248" y="5085184"/>
            <a:ext cx="1718359" cy="11521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</a:t>
            </a:r>
          </a:p>
        </p:txBody>
      </p:sp>
      <p:sp>
        <p:nvSpPr>
          <p:cNvPr id="8" name="خماسي 7"/>
          <p:cNvSpPr/>
          <p:nvPr/>
        </p:nvSpPr>
        <p:spPr>
          <a:xfrm flipH="1">
            <a:off x="6588224" y="1484784"/>
            <a:ext cx="2016223" cy="720080"/>
          </a:xfrm>
          <a:prstGeom prst="homePlat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قصير</a:t>
            </a:r>
          </a:p>
        </p:txBody>
      </p:sp>
      <p:sp>
        <p:nvSpPr>
          <p:cNvPr id="9" name="خماسي 8"/>
          <p:cNvSpPr/>
          <p:nvPr/>
        </p:nvSpPr>
        <p:spPr>
          <a:xfrm>
            <a:off x="539552" y="1487773"/>
            <a:ext cx="2016223" cy="72008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(AH) Manal Bold" pitchFamily="2" charset="-78"/>
                <a:cs typeface="(AH) Manal Bold" pitchFamily="2" charset="-78"/>
              </a:rPr>
              <a:t>صوت طويل</a:t>
            </a:r>
          </a:p>
        </p:txBody>
      </p:sp>
    </p:spTree>
    <p:extLst>
      <p:ext uri="{BB962C8B-B14F-4D97-AF65-F5344CB8AC3E}">
        <p14:creationId xmlns:p14="http://schemas.microsoft.com/office/powerpoint/2010/main" val="31313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065 L -0.07031 -0.545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3037"/>
            <a:ext cx="8909043" cy="55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403648" y="332656"/>
            <a:ext cx="6336704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أتدرب على نطق الحروف</a:t>
            </a:r>
            <a:endParaRPr lang="ar-SA" sz="4800" b="1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6660232" y="3699716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/>
          <p:cNvSpPr/>
          <p:nvPr/>
        </p:nvSpPr>
        <p:spPr>
          <a:xfrm rot="21001407">
            <a:off x="7163693" y="3330616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 flipH="1">
            <a:off x="4089942" y="36696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1"/>
          <p:cNvSpPr/>
          <p:nvPr/>
        </p:nvSpPr>
        <p:spPr>
          <a:xfrm rot="21001407">
            <a:off x="4593403" y="33005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3" name="رابط كسهم مستقيم 12"/>
          <p:cNvCxnSpPr/>
          <p:nvPr/>
        </p:nvCxnSpPr>
        <p:spPr>
          <a:xfrm flipH="1">
            <a:off x="1497654" y="36696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/>
          <p:cNvSpPr/>
          <p:nvPr/>
        </p:nvSpPr>
        <p:spPr>
          <a:xfrm rot="21001407">
            <a:off x="2001115" y="33005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5" name="رابط كسهم مستقيم 14"/>
          <p:cNvCxnSpPr/>
          <p:nvPr/>
        </p:nvCxnSpPr>
        <p:spPr>
          <a:xfrm flipH="1">
            <a:off x="6732240" y="54698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 rot="21001407">
            <a:off x="7235701" y="51007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7" name="رابط كسهم مستقيم 16"/>
          <p:cNvCxnSpPr/>
          <p:nvPr/>
        </p:nvCxnSpPr>
        <p:spPr>
          <a:xfrm flipH="1">
            <a:off x="4233958" y="5325822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شكل بيضاوي 17"/>
          <p:cNvSpPr/>
          <p:nvPr/>
        </p:nvSpPr>
        <p:spPr>
          <a:xfrm rot="21001407">
            <a:off x="4737419" y="4956722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19" name="رابط كسهم مستقيم 18"/>
          <p:cNvCxnSpPr/>
          <p:nvPr/>
        </p:nvCxnSpPr>
        <p:spPr>
          <a:xfrm flipH="1">
            <a:off x="1569662" y="5325822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/>
          <p:cNvSpPr/>
          <p:nvPr/>
        </p:nvSpPr>
        <p:spPr>
          <a:xfrm rot="21001407">
            <a:off x="2073123" y="4956722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6660232" y="3694252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 rot="21001407">
            <a:off x="7163693" y="3325152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3" name="رابط كسهم مستقيم 22"/>
          <p:cNvCxnSpPr/>
          <p:nvPr/>
        </p:nvCxnSpPr>
        <p:spPr>
          <a:xfrm flipH="1">
            <a:off x="6732240" y="54698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شكل بيضاوي 23"/>
          <p:cNvSpPr/>
          <p:nvPr/>
        </p:nvSpPr>
        <p:spPr>
          <a:xfrm rot="21001407">
            <a:off x="7235701" y="51007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5" name="رابط كسهم مستقيم 24"/>
          <p:cNvCxnSpPr/>
          <p:nvPr/>
        </p:nvCxnSpPr>
        <p:spPr>
          <a:xfrm flipH="1">
            <a:off x="4089944" y="36696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شكل بيضاوي 25"/>
          <p:cNvSpPr/>
          <p:nvPr/>
        </p:nvSpPr>
        <p:spPr>
          <a:xfrm rot="21001407">
            <a:off x="4593405" y="33005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7" name="رابط كسهم مستقيم 26"/>
          <p:cNvCxnSpPr/>
          <p:nvPr/>
        </p:nvCxnSpPr>
        <p:spPr>
          <a:xfrm flipH="1">
            <a:off x="4233958" y="5325822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شكل بيضاوي 27"/>
          <p:cNvSpPr/>
          <p:nvPr/>
        </p:nvSpPr>
        <p:spPr>
          <a:xfrm rot="21001407">
            <a:off x="4737419" y="4956722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29" name="رابط كسهم مستقيم 28"/>
          <p:cNvCxnSpPr/>
          <p:nvPr/>
        </p:nvCxnSpPr>
        <p:spPr>
          <a:xfrm flipH="1">
            <a:off x="1497654" y="3669638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شكل بيضاوي 29"/>
          <p:cNvSpPr/>
          <p:nvPr/>
        </p:nvSpPr>
        <p:spPr>
          <a:xfrm rot="21001407">
            <a:off x="2001115" y="3300538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cxnSp>
        <p:nvCxnSpPr>
          <p:cNvPr id="33" name="رابط كسهم مستقيم 32"/>
          <p:cNvCxnSpPr/>
          <p:nvPr/>
        </p:nvCxnSpPr>
        <p:spPr>
          <a:xfrm flipH="1">
            <a:off x="1569662" y="5325822"/>
            <a:ext cx="504056" cy="1080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شكل بيضاوي 33"/>
          <p:cNvSpPr/>
          <p:nvPr/>
        </p:nvSpPr>
        <p:spPr>
          <a:xfrm rot="21001407">
            <a:off x="2073123" y="4956722"/>
            <a:ext cx="720080" cy="647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SA" sz="30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اقرأ</a:t>
            </a:r>
            <a:endParaRPr lang="ar-SA" sz="30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02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790144" y="188640"/>
            <a:ext cx="61560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  <a:latin typeface="(AH) Manal Bold" pitchFamily="2" charset="-78"/>
                <a:cs typeface="(AH) Manal Bold" pitchFamily="2" charset="-78"/>
              </a:rPr>
              <a:t>أنطقُ الحروف بالحركات والسكون</a:t>
            </a:r>
            <a:endParaRPr lang="ar-SA" sz="4400" dirty="0">
              <a:solidFill>
                <a:schemeClr val="tx1"/>
              </a:solidFill>
              <a:latin typeface="(AH) Manal Bold" pitchFamily="2" charset="-78"/>
              <a:cs typeface="(AH) Manal Bold" pitchFamily="2" charset="-78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09558"/>
              </p:ext>
            </p:extLst>
          </p:nvPr>
        </p:nvGraphicFramePr>
        <p:xfrm>
          <a:off x="179512" y="1484784"/>
          <a:ext cx="8712966" cy="4776897"/>
        </p:xfrm>
        <a:graphic>
          <a:graphicData uri="http://schemas.openxmlformats.org/drawingml/2006/table">
            <a:tbl>
              <a:tblPr rtl="1" firstRow="1" firstCol="1" bandRow="1"/>
              <a:tblGrid>
                <a:gridCol w="1451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996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</a:t>
                      </a:r>
                      <a:r>
                        <a:rPr lang="ar-SA" sz="7200" kern="12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َ</a:t>
                      </a:r>
                      <a:r>
                        <a:rPr lang="ar-SA" sz="720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رَوْ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رِ</a:t>
                      </a:r>
                      <a:r>
                        <a:rPr lang="ar-SA" sz="720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وُ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رِوْ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رُ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رُوْ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96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أَ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أَوْ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إِ</a:t>
                      </a:r>
                      <a:r>
                        <a:rPr lang="ar-SA" sz="7200" kern="1200" dirty="0" err="1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وُ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 err="1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إِوْ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أُ</a:t>
                      </a:r>
                      <a:r>
                        <a:rPr lang="ar-SA" sz="720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أُوْ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96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حَ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حَوْ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حِ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وُ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حِوْ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حُ</a:t>
                      </a:r>
                      <a:r>
                        <a:rPr lang="ar-SA" sz="720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حُوْ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96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تَ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تَوْ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تِ</a:t>
                      </a:r>
                      <a:r>
                        <a:rPr lang="ar-SA" sz="7200" kern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وُ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تِوْ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تُ</a:t>
                      </a:r>
                      <a:r>
                        <a:rPr lang="ar-SA" sz="720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وَ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SA" sz="7200" kern="1200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M-Saber"/>
                        </a:rPr>
                        <a:t>تُوْ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شكل بيضاوي 4"/>
          <p:cNvSpPr/>
          <p:nvPr/>
        </p:nvSpPr>
        <p:spPr>
          <a:xfrm>
            <a:off x="7524328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6084168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4644008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3203848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1763688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251520" y="15567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7524328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شكل بيضاوي 11"/>
          <p:cNvSpPr/>
          <p:nvPr/>
        </p:nvSpPr>
        <p:spPr>
          <a:xfrm>
            <a:off x="6084168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4644008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3203848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1763688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251520" y="2708920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7524328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6084168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644008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3203848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1763688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251520" y="3933056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2">
            <a:hlinkClick r:id="rId2"/>
          </p:cNvPr>
          <p:cNvSpPr/>
          <p:nvPr/>
        </p:nvSpPr>
        <p:spPr>
          <a:xfrm>
            <a:off x="251520" y="188640"/>
            <a:ext cx="1224136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تدريب منزلي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(AH) Manal Bold" pitchFamily="2" charset="-78"/>
              <a:cs typeface="(AH) Manal Bold" pitchFamily="2" charset="-78"/>
            </a:endParaRPr>
          </a:p>
          <a:p>
            <a:pPr algn="ctr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H) Manal Bold" pitchFamily="2" charset="-78"/>
                <a:cs typeface="(AH) Manal Bold" pitchFamily="2" charset="-78"/>
              </a:rPr>
              <a:t>يُرسل للطالب/ـه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158007" y="260648"/>
            <a:ext cx="461665" cy="972000"/>
          </a:xfrm>
          <a:prstGeom prst="rect">
            <a:avLst/>
          </a:prstGeom>
          <a:noFill/>
        </p:spPr>
        <p:txBody>
          <a:bodyPr vert="vert270"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  <a:latin typeface="(AH) Manal High" pitchFamily="2" charset="-78"/>
                <a:cs typeface="(AH) Manal High" pitchFamily="2" charset="-78"/>
              </a:rPr>
              <a:t>اضغط هنا</a:t>
            </a:r>
            <a:endParaRPr lang="ar-SA" dirty="0">
              <a:solidFill>
                <a:srgbClr val="FF0000"/>
              </a:solidFill>
              <a:latin typeface="(AH) Manal High" pitchFamily="2" charset="-78"/>
              <a:cs typeface="(AH) Manal High" pitchFamily="2" charset="-78"/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7524328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6084168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4644008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3203848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1763688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251520" y="5157192"/>
            <a:ext cx="122413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4668</TotalTime>
  <Words>342</Words>
  <Application>Microsoft Office PowerPoint</Application>
  <PresentationFormat>Affichage à l'écran (4:3)</PresentationFormat>
  <Paragraphs>171</Paragraphs>
  <Slides>19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Fanan</vt:lpstr>
      <vt:lpstr>(AH) Manal Black</vt:lpstr>
      <vt:lpstr>Times New Roman</vt:lpstr>
      <vt:lpstr>(AH) Manal Medium</vt:lpstr>
      <vt:lpstr>Calibri</vt:lpstr>
      <vt:lpstr>M-Saber</vt:lpstr>
      <vt:lpstr>Arial</vt:lpstr>
      <vt:lpstr>(AH) Manal Bold</vt:lpstr>
      <vt:lpstr>(AH) Manal High</vt:lpstr>
      <vt:lpstr>سمة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معتصم الغامدي</dc:creator>
  <cp:lastModifiedBy>tahar</cp:lastModifiedBy>
  <cp:revision>233</cp:revision>
  <dcterms:created xsi:type="dcterms:W3CDTF">2020-10-03T16:04:47Z</dcterms:created>
  <dcterms:modified xsi:type="dcterms:W3CDTF">2021-07-17T19:07:08Z</dcterms:modified>
</cp:coreProperties>
</file>